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645" r:id="rId3"/>
    <p:sldId id="647" r:id="rId4"/>
    <p:sldId id="432" r:id="rId5"/>
    <p:sldId id="649" r:id="rId6"/>
    <p:sldId id="461" r:id="rId7"/>
    <p:sldId id="650" r:id="rId8"/>
    <p:sldId id="667" r:id="rId9"/>
    <p:sldId id="651" r:id="rId10"/>
    <p:sldId id="668" r:id="rId11"/>
    <p:sldId id="692" r:id="rId12"/>
    <p:sldId id="670" r:id="rId13"/>
    <p:sldId id="652" r:id="rId14"/>
    <p:sldId id="653" r:id="rId15"/>
    <p:sldId id="671" r:id="rId16"/>
    <p:sldId id="654" r:id="rId17"/>
    <p:sldId id="655" r:id="rId18"/>
    <p:sldId id="672" r:id="rId19"/>
    <p:sldId id="673" r:id="rId20"/>
    <p:sldId id="656" r:id="rId21"/>
    <p:sldId id="674" r:id="rId22"/>
    <p:sldId id="657" r:id="rId23"/>
    <p:sldId id="675" r:id="rId24"/>
    <p:sldId id="676" r:id="rId25"/>
    <p:sldId id="658" r:id="rId26"/>
    <p:sldId id="677" r:id="rId27"/>
    <p:sldId id="659" r:id="rId28"/>
    <p:sldId id="678" r:id="rId29"/>
    <p:sldId id="660" r:id="rId30"/>
    <p:sldId id="679" r:id="rId31"/>
    <p:sldId id="661" r:id="rId32"/>
    <p:sldId id="680" r:id="rId33"/>
    <p:sldId id="662" r:id="rId34"/>
    <p:sldId id="687" r:id="rId35"/>
    <p:sldId id="685" r:id="rId36"/>
    <p:sldId id="688" r:id="rId37"/>
    <p:sldId id="681" r:id="rId38"/>
    <p:sldId id="689" r:id="rId39"/>
    <p:sldId id="663" r:id="rId40"/>
    <p:sldId id="690" r:id="rId41"/>
    <p:sldId id="682" r:id="rId42"/>
    <p:sldId id="691" r:id="rId43"/>
    <p:sldId id="666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ECEEF"/>
    <a:srgbClr val="FF99CC"/>
    <a:srgbClr val="FF8080"/>
    <a:srgbClr val="006600"/>
    <a:srgbClr val="0000FF"/>
    <a:srgbClr val="008000"/>
    <a:srgbClr val="FF0000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0" autoAdjust="0"/>
    <p:restoredTop sz="94660"/>
  </p:normalViewPr>
  <p:slideViewPr>
    <p:cSldViewPr>
      <p:cViewPr varScale="1">
        <p:scale>
          <a:sx n="78" d="100"/>
          <a:sy n="78" d="100"/>
        </p:scale>
        <p:origin x="41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BC7972-A0A3-4215-A436-E9EF3B0299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0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6EB7CC-7B29-4540-8B6A-B9447EDBC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7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D07E8-8F9F-4CA3-AE8B-CEAF2BD5AB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76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6380F-32CF-411D-90B2-55CE58C6C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EBDA9-592C-4013-8236-596B50E04A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8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21A6D-AC75-4A74-873B-FF48E5CAAC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1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46FBA-9A83-41F1-A62C-D26777B38C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D1B61-AB12-4E32-8342-ECCF87EE1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9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6FC4E-8115-4A5E-AA89-88125B53D0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9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CEE036-4624-4A7A-846B-B2A4EFBD7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5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25226-B030-4E21-BFDC-850110A678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94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A378E-A3DF-4EC4-8663-E05EDF74AC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4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056170E5-8EB2-4586-8571-C9FB2AC07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gif"/><Relationship Id="rId11" Type="http://schemas.openxmlformats.org/officeDocument/2006/relationships/image" Target="../media/image12.wmf"/><Relationship Id="rId5" Type="http://schemas.openxmlformats.org/officeDocument/2006/relationships/image" Target="../media/image6.wmf"/><Relationship Id="rId10" Type="http://schemas.openxmlformats.org/officeDocument/2006/relationships/image" Target="../media/image11.wmf"/><Relationship Id="rId4" Type="http://schemas.openxmlformats.org/officeDocument/2006/relationships/image" Target="../media/image5.wmf"/><Relationship Id="rId9" Type="http://schemas.openxmlformats.org/officeDocument/2006/relationships/image" Target="../media/image10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WordArt 7"/>
          <p:cNvSpPr>
            <a:spLocks noChangeArrowheads="1" noChangeShapeType="1" noTextEdit="1"/>
          </p:cNvSpPr>
          <p:nvPr/>
        </p:nvSpPr>
        <p:spPr bwMode="auto">
          <a:xfrm>
            <a:off x="371475" y="3581400"/>
            <a:ext cx="840105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     More Python Libraries:     </a:t>
            </a:r>
          </a:p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math Library Functions</a:t>
            </a:r>
          </a:p>
        </p:txBody>
      </p:sp>
      <p:sp>
        <p:nvSpPr>
          <p:cNvPr id="9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CS 2021</a:t>
            </a:r>
          </a:p>
          <a:p>
            <a:pPr algn="ctr"/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10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Exposure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</p:txBody>
      </p:sp>
      <p:sp>
        <p:nvSpPr>
          <p:cNvPr id="7" name="WordArt 6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82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6 Section 1-3 Slides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8602" r="12501" b="6811"/>
          <a:stretch/>
        </p:blipFill>
        <p:spPr bwMode="auto">
          <a:xfrm>
            <a:off x="182880" y="182880"/>
            <a:ext cx="8778240" cy="649393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6" t="33527" r="41966" b="22139"/>
          <a:stretch/>
        </p:blipFill>
        <p:spPr bwMode="auto">
          <a:xfrm>
            <a:off x="4084021" y="182881"/>
            <a:ext cx="4880482" cy="32461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42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8602" r="12501" b="6811"/>
          <a:stretch/>
        </p:blipFill>
        <p:spPr bwMode="auto">
          <a:xfrm>
            <a:off x="182880" y="182880"/>
            <a:ext cx="8778240" cy="649393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6" t="33527" r="41966" b="22139"/>
          <a:stretch/>
        </p:blipFill>
        <p:spPr bwMode="auto">
          <a:xfrm>
            <a:off x="4084021" y="182881"/>
            <a:ext cx="4880482" cy="32461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52800" y="5815716"/>
                <a:ext cx="5654433" cy="813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006600"/>
                    </a:solidFill>
                  </a:rPr>
                  <a:t>n4  =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b="1" i="1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𝟐𝟓𝟔</m:t>
                            </m:r>
                          </m:e>
                        </m:rad>
                      </m:e>
                    </m:rad>
                  </m:oMath>
                </a14:m>
                <a:r>
                  <a:rPr lang="en-US" sz="3600" dirty="0">
                    <a:solidFill>
                      <a:srgbClr val="006600"/>
                    </a:solidFill>
                  </a:rPr>
                  <a:t>  =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b="1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𝟏𝟔</m:t>
                        </m:r>
                      </m:e>
                    </m:rad>
                  </m:oMath>
                </a14:m>
                <a:r>
                  <a:rPr lang="en-US" sz="3600" dirty="0">
                    <a:solidFill>
                      <a:srgbClr val="006600"/>
                    </a:solidFill>
                  </a:rPr>
                  <a:t>  =  4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815716"/>
                <a:ext cx="5654433" cy="813684"/>
              </a:xfrm>
              <a:prstGeom prst="rect">
                <a:avLst/>
              </a:prstGeom>
              <a:blipFill rotWithShape="1">
                <a:blip r:embed="rId4"/>
                <a:stretch>
                  <a:fillRect l="-3233" r="-2263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19600" y="5015450"/>
                <a:ext cx="4352730" cy="699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006600"/>
                    </a:solidFill>
                  </a:rPr>
                  <a:t>n3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b="1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𝟑𝟐</m:t>
                        </m:r>
                        <m:r>
                          <a:rPr lang="en-US" sz="3600" b="1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600" b="1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𝟓</m:t>
                        </m:r>
                        <m:r>
                          <a:rPr lang="en-US" sz="3600" b="1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3600" b="1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𝟔𝟓𝟔</m:t>
                        </m:r>
                        <m:r>
                          <a:rPr lang="en-US" sz="3600" b="1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…</m:t>
                        </m:r>
                      </m:e>
                    </m:rad>
                  </m:oMath>
                </a14:m>
                <a:endParaRPr lang="en-US" sz="36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015450"/>
                <a:ext cx="4352730" cy="699550"/>
              </a:xfrm>
              <a:prstGeom prst="rect">
                <a:avLst/>
              </a:prstGeom>
              <a:blipFill rotWithShape="1">
                <a:blip r:embed="rId5"/>
                <a:stretch>
                  <a:fillRect l="-4202" t="-5217" b="-3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7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20072" r="5000" b="18831"/>
          <a:stretch/>
        </p:blipFill>
        <p:spPr bwMode="auto">
          <a:xfrm>
            <a:off x="182880" y="182880"/>
            <a:ext cx="8778240" cy="4425065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24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20072" r="5000" b="18831"/>
          <a:stretch/>
        </p:blipFill>
        <p:spPr bwMode="auto">
          <a:xfrm>
            <a:off x="182880" y="182880"/>
            <a:ext cx="8778240" cy="4425065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9231" r="4754" b="39413"/>
          <a:stretch/>
        </p:blipFill>
        <p:spPr bwMode="auto">
          <a:xfrm>
            <a:off x="182878" y="3621024"/>
            <a:ext cx="8778241" cy="305950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4" descr="C:\Users\JohnSchram\AppData\Local\Microsoft\Windows\Temporary Internet Files\Content.IE5\LQ4CEJGI\square_peg_round_hole_20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661" y="1244825"/>
            <a:ext cx="2060619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9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8822" r="6418" b="12708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296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8822" r="6418" b="12708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t="33306" r="4582" b="15081"/>
          <a:stretch/>
        </p:blipFill>
        <p:spPr bwMode="auto">
          <a:xfrm>
            <a:off x="182880" y="182879"/>
            <a:ext cx="8778240" cy="381463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58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80533"/>
          </a:xfrm>
        </p:spPr>
        <p:txBody>
          <a:bodyPr/>
          <a:lstStyle/>
          <a:p>
            <a:pPr eaLnBrk="1" hangingPunct="1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Subroutine Arguments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1910" r="7375" b="10671"/>
          <a:stretch/>
        </p:blipFill>
        <p:spPr bwMode="auto">
          <a:xfrm>
            <a:off x="0" y="914400"/>
            <a:ext cx="9144000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00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9578" r="13917" b="5857"/>
          <a:stretch/>
        </p:blipFill>
        <p:spPr bwMode="auto">
          <a:xfrm>
            <a:off x="182879" y="182879"/>
            <a:ext cx="8778240" cy="6492239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43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9578" r="13917" b="5857"/>
          <a:stretch/>
        </p:blipFill>
        <p:spPr bwMode="auto">
          <a:xfrm>
            <a:off x="182879" y="182879"/>
            <a:ext cx="8778240" cy="6492239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32796" r="21583" b="10959"/>
          <a:stretch/>
        </p:blipFill>
        <p:spPr bwMode="auto">
          <a:xfrm>
            <a:off x="2438400" y="182881"/>
            <a:ext cx="6522720" cy="35509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19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9578" r="13917" b="5857"/>
          <a:stretch/>
        </p:blipFill>
        <p:spPr bwMode="auto">
          <a:xfrm>
            <a:off x="182879" y="182879"/>
            <a:ext cx="8778240" cy="6492239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32796" r="21583" b="10959"/>
          <a:stretch/>
        </p:blipFill>
        <p:spPr bwMode="auto">
          <a:xfrm>
            <a:off x="2438400" y="182881"/>
            <a:ext cx="6522720" cy="35509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81728" y="2895600"/>
                <a:ext cx="4370107" cy="688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|−</m:t>
                        </m:r>
                        <m:r>
                          <a:rPr lang="en-US" sz="3200" b="1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𝟐𝟓𝟔</m:t>
                        </m:r>
                        <m:r>
                          <a:rPr lang="en-US" sz="3200" b="1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|</m:t>
                        </m:r>
                      </m:e>
                    </m:rad>
                  </m:oMath>
                </a14:m>
                <a:r>
                  <a:rPr lang="en-US" sz="3200" dirty="0">
                    <a:solidFill>
                      <a:srgbClr val="006600"/>
                    </a:solidFill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i="1">
                            <a:solidFill>
                              <a:srgbClr val="006600"/>
                            </a:solidFill>
                            <a:latin typeface="Cambria Math"/>
                          </a:rPr>
                          <m:t>𝟐𝟓𝟔</m:t>
                        </m:r>
                      </m:e>
                    </m:rad>
                  </m:oMath>
                </a14:m>
                <a:r>
                  <a:rPr lang="en-US" sz="3200" dirty="0">
                    <a:solidFill>
                      <a:srgbClr val="006600"/>
                    </a:solidFill>
                  </a:rPr>
                  <a:t> = 16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728" y="2895600"/>
                <a:ext cx="4370107" cy="688715"/>
              </a:xfrm>
              <a:prstGeom prst="rect">
                <a:avLst/>
              </a:prstGeom>
              <a:blipFill rotWithShape="1">
                <a:blip r:embed="rId4"/>
                <a:stretch>
                  <a:fillRect t="-1770" r="-2510" b="-23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50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WordArt 2"/>
          <p:cNvSpPr>
            <a:spLocks noChangeArrowheads="1" noChangeShapeType="1" noTextEdit="1"/>
          </p:cNvSpPr>
          <p:nvPr/>
        </p:nvSpPr>
        <p:spPr bwMode="auto">
          <a:xfrm>
            <a:off x="533400" y="1752600"/>
            <a:ext cx="8229600" cy="2286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7699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</a:rPr>
              <a:t>      Library      </a:t>
            </a:r>
          </a:p>
        </p:txBody>
      </p:sp>
      <p:sp>
        <p:nvSpPr>
          <p:cNvPr id="3075" name="WordArt 2"/>
          <p:cNvSpPr>
            <a:spLocks noChangeArrowheads="1" noChangeShapeType="1" noTextEdit="1"/>
          </p:cNvSpPr>
          <p:nvPr/>
        </p:nvSpPr>
        <p:spPr bwMode="auto">
          <a:xfrm>
            <a:off x="457200" y="3962400"/>
            <a:ext cx="8305800" cy="2286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75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</a:rPr>
              <a:t>Components</a:t>
            </a:r>
          </a:p>
        </p:txBody>
      </p:sp>
      <p:sp>
        <p:nvSpPr>
          <p:cNvPr id="3076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6.2</a:t>
            </a:r>
          </a:p>
        </p:txBody>
      </p:sp>
    </p:spTree>
    <p:extLst>
      <p:ext uri="{BB962C8B-B14F-4D97-AF65-F5344CB8AC3E}">
        <p14:creationId xmlns:p14="http://schemas.microsoft.com/office/powerpoint/2010/main" val="253164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1470" r="20000" b="7140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710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1470" r="20000" b="7140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" t="15592" r="21416" b="13937"/>
          <a:stretch/>
        </p:blipFill>
        <p:spPr bwMode="auto">
          <a:xfrm>
            <a:off x="182880" y="182880"/>
            <a:ext cx="5764324" cy="42367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437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8492" r="17167" b="5046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4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8492" r="17167" b="5046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747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38090" r="21519" b="20595"/>
          <a:stretch/>
        </p:blipFill>
        <p:spPr bwMode="auto">
          <a:xfrm>
            <a:off x="182880" y="182880"/>
            <a:ext cx="8778240" cy="382219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58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8492" r="17167" b="5046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747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38090" r="21519" b="20595"/>
          <a:stretch/>
        </p:blipFill>
        <p:spPr bwMode="auto">
          <a:xfrm>
            <a:off x="182880" y="182880"/>
            <a:ext cx="8778240" cy="382219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19600" y="4230469"/>
            <a:ext cx="388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tabLst>
                <a:tab pos="2228850" algn="l"/>
              </a:tabLst>
            </a:pPr>
            <a:r>
              <a:rPr lang="en-US" sz="3600" dirty="0">
                <a:solidFill>
                  <a:srgbClr val="006600"/>
                </a:solidFill>
              </a:rPr>
              <a:t>3</a:t>
            </a:r>
            <a:r>
              <a:rPr lang="en-US" sz="3600" baseline="30000" dirty="0">
                <a:solidFill>
                  <a:srgbClr val="006600"/>
                </a:solidFill>
              </a:rPr>
              <a:t>4</a:t>
            </a:r>
            <a:r>
              <a:rPr lang="en-US" sz="3600" dirty="0">
                <a:solidFill>
                  <a:srgbClr val="006600"/>
                </a:solidFill>
              </a:rPr>
              <a:t> = 81   	4</a:t>
            </a:r>
            <a:r>
              <a:rPr lang="en-US" sz="3600" baseline="30000" dirty="0">
                <a:solidFill>
                  <a:srgbClr val="006600"/>
                </a:solidFill>
              </a:rPr>
              <a:t>3</a:t>
            </a:r>
            <a:r>
              <a:rPr lang="en-US" sz="3600" dirty="0">
                <a:solidFill>
                  <a:srgbClr val="006600"/>
                </a:solidFill>
              </a:rPr>
              <a:t> = 64</a:t>
            </a:r>
          </a:p>
        </p:txBody>
      </p:sp>
    </p:spTree>
    <p:extLst>
      <p:ext uri="{BB962C8B-B14F-4D97-AF65-F5344CB8AC3E}">
        <p14:creationId xmlns:p14="http://schemas.microsoft.com/office/powerpoint/2010/main" val="3007749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10298" r="4656" b="9677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9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10298" r="4656" b="9677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31389" r="40040" b="13027"/>
          <a:stretch/>
        </p:blipFill>
        <p:spPr bwMode="auto">
          <a:xfrm>
            <a:off x="182880" y="182880"/>
            <a:ext cx="5151120" cy="40528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617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9801" r="4656" b="657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234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9801" r="4656" b="657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795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1" t="27295" r="41750" b="17122"/>
          <a:stretch/>
        </p:blipFill>
        <p:spPr bwMode="auto">
          <a:xfrm>
            <a:off x="182880" y="182881"/>
            <a:ext cx="4937760" cy="405079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57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14006" r="13917" b="12435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9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r>
              <a:rPr lang="en-US" sz="4600">
                <a:latin typeface="Arial Black" pitchFamily="34" charset="0"/>
              </a:rPr>
              <a:t>The Toolbox Analogy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304800" y="1524000"/>
            <a:ext cx="8534400" cy="4770537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like a toolbox.  </a:t>
            </a:r>
          </a:p>
          <a:p>
            <a:pPr eaLnBrk="1" hangingPunct="1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have several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subroutines</a:t>
            </a:r>
          </a:p>
          <a:p>
            <a:pPr eaLnBrk="1" hangingPunct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just like a toolbox can have several </a:t>
            </a:r>
          </a:p>
          <a:p>
            <a:pPr eaLnBrk="1" hangingPunct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tools.</a:t>
            </a:r>
          </a:p>
          <a:p>
            <a:pPr eaLnBrk="1" hangingPunct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Before any of these tools can be used, you </a:t>
            </a:r>
          </a:p>
          <a:p>
            <a:pPr eaLnBrk="1" hangingPunct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must first find (</a:t>
            </a:r>
            <a:r>
              <a:rPr lang="en-US" sz="2800" b="0" dirty="0">
                <a:latin typeface="Arial Black" panose="020B0A04020102020204" pitchFamily="34" charset="0"/>
                <a:cs typeface="Arial" panose="020B0604020202020204" pitchFamily="34" charset="0"/>
              </a:rPr>
              <a:t>import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their specific toolbox.</a:t>
            </a:r>
          </a:p>
        </p:txBody>
      </p:sp>
      <p:pic>
        <p:nvPicPr>
          <p:cNvPr id="8196" name="Picture 6" descr="j02978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88" y="1143000"/>
            <a:ext cx="1789112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8" descr="j027955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29075"/>
            <a:ext cx="1825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3" descr="j02940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3962400"/>
            <a:ext cx="1028700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2" descr="C:\Program Files\Microsoft Office\MEDIA\CAGCAT10\j0252349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460750"/>
            <a:ext cx="182721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9" descr="C:\Documents and Settings\JohnSchram\Local Settings\Temporary Internet Files\Content.IE5\04VLPNAK\MMj02839120000[1]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212" y="4876800"/>
            <a:ext cx="1322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1" descr="C:\Documents and Settings\JohnSchram\Local Settings\Temporary Internet Files\Content.IE5\06F4XKES\MCj02868750000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667000"/>
            <a:ext cx="27178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9" descr="C:\Documents and Settings\JohnSchram\Local Settings\Temporary Internet Files\Content.IE5\42YYW2XG\MCj03617360000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4029075"/>
            <a:ext cx="9239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24" descr="C:\Documents and Settings\JohnSchram\Local Settings\Temporary Internet Files\Content.IE5\04VLPNAK\MCj03977160000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4267200"/>
            <a:ext cx="182245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35" descr="C:\Documents and Settings\JohnSchram\Local Settings\Temporary Internet Files\Content.IE5\06F4XKES\MCj03569410000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3" y="3514725"/>
            <a:ext cx="131603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Picture 40" descr="C:\Documents and Settings\JohnSchram\Local Settings\Temporary Internet Files\Content.IE5\42YYW2XG\MCj03977080000[1].wm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267200"/>
            <a:ext cx="121126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300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14006" r="13917" b="12435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t="19631" r="22250" b="34408"/>
          <a:stretch/>
        </p:blipFill>
        <p:spPr bwMode="auto">
          <a:xfrm>
            <a:off x="2057400" y="182880"/>
            <a:ext cx="6920652" cy="33223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23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8934" r="13563" b="6451"/>
          <a:stretch/>
        </p:blipFill>
        <p:spPr bwMode="auto">
          <a:xfrm>
            <a:off x="182879" y="182880"/>
            <a:ext cx="8778240" cy="649605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21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8934" r="13563" b="6451"/>
          <a:stretch/>
        </p:blipFill>
        <p:spPr bwMode="auto">
          <a:xfrm>
            <a:off x="182879" y="182880"/>
            <a:ext cx="8778240" cy="649605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843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19726" r="16906" b="9430"/>
          <a:stretch/>
        </p:blipFill>
        <p:spPr bwMode="auto">
          <a:xfrm>
            <a:off x="182880" y="182880"/>
            <a:ext cx="6586691" cy="462153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9154" r="5083" b="7251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395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9154" r="5083" b="7251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13013" r="38467" b="10061"/>
          <a:stretch/>
        </p:blipFill>
        <p:spPr bwMode="auto">
          <a:xfrm>
            <a:off x="182879" y="182880"/>
            <a:ext cx="5151121" cy="649605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26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9722" r="14667" b="5662"/>
          <a:stretch/>
        </p:blipFill>
        <p:spPr bwMode="auto">
          <a:xfrm>
            <a:off x="182879" y="182881"/>
            <a:ext cx="8778240" cy="649605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04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9722" r="14667" b="5662"/>
          <a:stretch/>
        </p:blipFill>
        <p:spPr bwMode="auto">
          <a:xfrm>
            <a:off x="182879" y="182881"/>
            <a:ext cx="8778240" cy="649605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47091" r="22250" b="5928"/>
          <a:stretch/>
        </p:blipFill>
        <p:spPr bwMode="auto">
          <a:xfrm>
            <a:off x="2133600" y="182881"/>
            <a:ext cx="6827519" cy="34747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118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8272" r="9418" b="6148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96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8272" r="9418" b="6148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24373" r="16500" b="24910"/>
          <a:stretch/>
        </p:blipFill>
        <p:spPr bwMode="auto">
          <a:xfrm>
            <a:off x="182879" y="182879"/>
            <a:ext cx="8778240" cy="40081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522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" t="20623" r="19750" b="8133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29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0734"/>
          </a:xfrm>
        </p:spPr>
        <p:txBody>
          <a:bodyPr/>
          <a:lstStyle/>
          <a:p>
            <a:pPr eaLnBrk="1" hangingPunct="1"/>
            <a:r>
              <a:rPr lang="en-US" sz="5400" dirty="0">
                <a:solidFill>
                  <a:schemeClr val="bg1"/>
                </a:solidFill>
                <a:latin typeface="Arial Narrow" panose="020B0606020202030204" pitchFamily="34" charset="0"/>
              </a:rPr>
              <a:t>Review of a Mathematical Function 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6" t="16694" r="19916" b="11731"/>
          <a:stretch/>
        </p:blipFill>
        <p:spPr bwMode="auto">
          <a:xfrm>
            <a:off x="1490472" y="1210734"/>
            <a:ext cx="6163734" cy="549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" t="20623" r="19750" b="8133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26468" r="13667" b="37582"/>
          <a:stretch/>
        </p:blipFill>
        <p:spPr bwMode="auto">
          <a:xfrm>
            <a:off x="182881" y="182878"/>
            <a:ext cx="8778240" cy="32461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510569"/>
            <a:ext cx="5257800" cy="13662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0855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1690" r="15083" b="1519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90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1690" r="15083" b="15191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29046" r="15083" b="24524"/>
          <a:stretch/>
        </p:blipFill>
        <p:spPr bwMode="auto">
          <a:xfrm>
            <a:off x="838200" y="182881"/>
            <a:ext cx="8122919" cy="33985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894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705451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Python math</a:t>
            </a:r>
            <a:br>
              <a:rPr lang="en-US" sz="4800" dirty="0">
                <a:latin typeface="Arial Black" pitchFamily="34" charset="0"/>
              </a:rPr>
            </a:br>
            <a:r>
              <a:rPr lang="en-US" sz="4800" dirty="0">
                <a:latin typeface="Arial Black" pitchFamily="34" charset="0"/>
              </a:rPr>
              <a:t>Library Disclaimer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9797" y="1705451"/>
            <a:ext cx="8991600" cy="4493538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sz="2600" dirty="0"/>
              <a:t>Not every function that is </a:t>
            </a:r>
            <a:r>
              <a:rPr lang="en-US" sz="2600" i="1" dirty="0"/>
              <a:t>mathematical</a:t>
            </a:r>
            <a:r>
              <a:rPr lang="en-US" sz="2600" dirty="0"/>
              <a:t> in nature is actually part of the </a:t>
            </a:r>
            <a:r>
              <a:rPr lang="en-US" sz="2600" b="0" dirty="0">
                <a:latin typeface="Arial Black" panose="020B0A04020102020204" pitchFamily="34" charset="0"/>
              </a:rPr>
              <a:t>math</a:t>
            </a:r>
            <a:r>
              <a:rPr lang="en-US" sz="2600" dirty="0"/>
              <a:t> library.  There are a couple functions, like </a:t>
            </a:r>
            <a:r>
              <a:rPr lang="en-US" sz="2600" b="0" dirty="0">
                <a:latin typeface="Arial Black" panose="020B0A04020102020204" pitchFamily="34" charset="0"/>
              </a:rPr>
              <a:t>round</a:t>
            </a:r>
            <a:r>
              <a:rPr lang="en-US" sz="2600" dirty="0"/>
              <a:t> </a:t>
            </a:r>
            <a:r>
              <a:rPr lang="en-US" sz="2600"/>
              <a:t>and </a:t>
            </a:r>
            <a:r>
              <a:rPr lang="en-US" sz="2600" b="0">
                <a:latin typeface="Arial Black" panose="020B0A04020102020204" pitchFamily="34" charset="0"/>
              </a:rPr>
              <a:t>abs</a:t>
            </a:r>
            <a:r>
              <a:rPr lang="en-US" sz="2600"/>
              <a:t>, that </a:t>
            </a:r>
            <a:r>
              <a:rPr lang="en-US" sz="2600" dirty="0"/>
              <a:t>can be used without importing </a:t>
            </a:r>
            <a:r>
              <a:rPr lang="en-US" sz="2600" b="0" dirty="0">
                <a:latin typeface="Arial Black" panose="020B0A04020102020204" pitchFamily="34" charset="0"/>
              </a:rPr>
              <a:t>math</a:t>
            </a:r>
            <a:r>
              <a:rPr lang="en-US" sz="2600" dirty="0"/>
              <a:t> or any other library.</a:t>
            </a:r>
          </a:p>
          <a:p>
            <a:pPr algn="just"/>
            <a:endParaRPr lang="en-US" sz="2600" dirty="0"/>
          </a:p>
          <a:p>
            <a:pPr algn="just"/>
            <a:r>
              <a:rPr lang="en-US" sz="2600" dirty="0"/>
              <a:t>For the sake of simplicity, in this first year class, we will make no attempt to differentiate the </a:t>
            </a:r>
            <a:r>
              <a:rPr lang="en-US" sz="2600" i="1" dirty="0"/>
              <a:t>mathematical</a:t>
            </a:r>
            <a:r>
              <a:rPr lang="en-US" sz="2600" dirty="0"/>
              <a:t> functions that require importing the</a:t>
            </a:r>
            <a:r>
              <a:rPr lang="en-US" sz="2600" b="0" dirty="0">
                <a:latin typeface="Arial Black" panose="020B0A04020102020204" pitchFamily="34" charset="0"/>
              </a:rPr>
              <a:t> math</a:t>
            </a:r>
            <a:r>
              <a:rPr lang="en-US" sz="2600" dirty="0"/>
              <a:t> library from the ones that do not.  Instead, we will simply import the </a:t>
            </a:r>
            <a:r>
              <a:rPr lang="en-US" sz="2600" b="0" dirty="0">
                <a:latin typeface="Arial Black" panose="020B0A04020102020204" pitchFamily="34" charset="0"/>
              </a:rPr>
              <a:t>math</a:t>
            </a:r>
            <a:r>
              <a:rPr lang="en-US" sz="2600" dirty="0"/>
              <a:t> library any time we use any function that is </a:t>
            </a:r>
            <a:r>
              <a:rPr lang="en-US" sz="2600" i="1" dirty="0"/>
              <a:t>mathematical</a:t>
            </a:r>
            <a:r>
              <a:rPr lang="en-US" sz="2600" dirty="0"/>
              <a:t> in nature… which does not hurt anything.</a:t>
            </a:r>
          </a:p>
        </p:txBody>
      </p:sp>
      <p:pic>
        <p:nvPicPr>
          <p:cNvPr id="3076" name="Picture 4" descr="C:\Users\JohnSchram\AppData\Local\Microsoft\Windows\Temporary Internet Files\Content.IE5\8K4SRM6H\Disclaimer[1]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46304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JohnSchram\AppData\Local\Microsoft\Windows\Temporary Internet Files\Content.IE5\8K4SRM6H\Disclaimer[1]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0" y="0"/>
            <a:ext cx="146304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27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20071" r="7416" b="26110"/>
          <a:stretch/>
        </p:blipFill>
        <p:spPr bwMode="auto">
          <a:xfrm>
            <a:off x="54864" y="2040466"/>
            <a:ext cx="9033934" cy="413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981200"/>
          </a:xfrm>
        </p:spPr>
        <p:txBody>
          <a:bodyPr/>
          <a:lstStyle/>
          <a:p>
            <a:pPr eaLnBrk="1" hangingPunct="1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Subroutines, Functions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114921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WordArt 2"/>
          <p:cNvSpPr>
            <a:spLocks noChangeArrowheads="1" noChangeShapeType="1" noTextEdit="1"/>
          </p:cNvSpPr>
          <p:nvPr/>
        </p:nvSpPr>
        <p:spPr bwMode="auto">
          <a:xfrm>
            <a:off x="457200" y="1371600"/>
            <a:ext cx="83820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math Library</a:t>
            </a:r>
          </a:p>
        </p:txBody>
      </p:sp>
      <p:sp>
        <p:nvSpPr>
          <p:cNvPr id="9219" name="WordArt 2"/>
          <p:cNvSpPr>
            <a:spLocks noChangeArrowheads="1" noChangeShapeType="1" noTextEdit="1"/>
          </p:cNvSpPr>
          <p:nvPr/>
        </p:nvSpPr>
        <p:spPr bwMode="auto">
          <a:xfrm>
            <a:off x="457200" y="3810000"/>
            <a:ext cx="838200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Functions   </a:t>
            </a:r>
          </a:p>
        </p:txBody>
      </p:sp>
      <p:sp>
        <p:nvSpPr>
          <p:cNvPr id="9220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6.3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8924" r="10084" b="6533"/>
          <a:stretch/>
        </p:blipFill>
        <p:spPr bwMode="auto">
          <a:xfrm>
            <a:off x="182880" y="182879"/>
            <a:ext cx="8779933" cy="6490562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57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8924" r="10084" b="6533"/>
          <a:stretch/>
        </p:blipFill>
        <p:spPr bwMode="auto">
          <a:xfrm>
            <a:off x="182880" y="182879"/>
            <a:ext cx="8779933" cy="6490562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42128" r="8166" b="25007"/>
          <a:stretch/>
        </p:blipFill>
        <p:spPr bwMode="auto">
          <a:xfrm>
            <a:off x="186265" y="182879"/>
            <a:ext cx="8778240" cy="2579798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09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8602" r="12501" b="6811"/>
          <a:stretch/>
        </p:blipFill>
        <p:spPr bwMode="auto">
          <a:xfrm>
            <a:off x="182880" y="182880"/>
            <a:ext cx="8778240" cy="649393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83465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8719</TotalTime>
  <Words>237</Words>
  <Application>Microsoft Office PowerPoint</Application>
  <PresentationFormat>On-screen Show (4:3)</PresentationFormat>
  <Paragraphs>40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Arial Black</vt:lpstr>
      <vt:lpstr>Arial Narrow</vt:lpstr>
      <vt:lpstr>Cambria Math</vt:lpstr>
      <vt:lpstr>Impact</vt:lpstr>
      <vt:lpstr>Default Design</vt:lpstr>
      <vt:lpstr>PowerPoint Presentation</vt:lpstr>
      <vt:lpstr>PowerPoint Presentation</vt:lpstr>
      <vt:lpstr>The Toolbox Analogy</vt:lpstr>
      <vt:lpstr>Review of a Mathematical Function </vt:lpstr>
      <vt:lpstr>Subroutines, Functions and Procedures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Subroutine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math Library Disclaimer</vt:lpstr>
    </vt:vector>
  </TitlesOfParts>
  <Manager>Leon Schram</Manager>
  <Company>BHS-RISD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757</cp:revision>
  <dcterms:created xsi:type="dcterms:W3CDTF">2003-07-04T03:08:29Z</dcterms:created>
  <dcterms:modified xsi:type="dcterms:W3CDTF">2021-05-19T14:08:03Z</dcterms:modified>
</cp:coreProperties>
</file>